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6"/>
  </p:notesMasterIdLst>
  <p:handoutMasterIdLst>
    <p:handoutMasterId r:id="rId27"/>
  </p:handoutMasterIdLst>
  <p:sldIdLst>
    <p:sldId id="484" r:id="rId4"/>
    <p:sldId id="546" r:id="rId5"/>
    <p:sldId id="548" r:id="rId6"/>
    <p:sldId id="569" r:id="rId7"/>
    <p:sldId id="550" r:id="rId8"/>
    <p:sldId id="551" r:id="rId9"/>
    <p:sldId id="552" r:id="rId10"/>
    <p:sldId id="553" r:id="rId11"/>
    <p:sldId id="554" r:id="rId12"/>
    <p:sldId id="555" r:id="rId13"/>
    <p:sldId id="556" r:id="rId14"/>
    <p:sldId id="557" r:id="rId15"/>
    <p:sldId id="558" r:id="rId16"/>
    <p:sldId id="559" r:id="rId17"/>
    <p:sldId id="560" r:id="rId18"/>
    <p:sldId id="561" r:id="rId19"/>
    <p:sldId id="562" r:id="rId20"/>
    <p:sldId id="563" r:id="rId21"/>
    <p:sldId id="564" r:id="rId22"/>
    <p:sldId id="566" r:id="rId23"/>
    <p:sldId id="565" r:id="rId24"/>
    <p:sldId id="568" r:id="rId25"/>
  </p:sldIdLst>
  <p:sldSz cx="9144000" cy="6858000" type="screen4x3"/>
  <p:notesSz cx="6858000" cy="9144000"/>
  <p:custDataLst>
    <p:tags r:id="rId32"/>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1" userDrawn="1">
          <p15:clr>
            <a:srgbClr val="A4A3A4"/>
          </p15:clr>
        </p15:guide>
        <p15:guide id="2" pos="291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湫晗 苗" initials="湫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E"/>
    <a:srgbClr val="008ABD"/>
    <a:srgbClr val="0A9DCD"/>
    <a:srgbClr val="0C4296"/>
    <a:srgbClr val="F3F5F2"/>
    <a:srgbClr val="0085B8"/>
    <a:srgbClr val="0000FF"/>
    <a:srgbClr val="FFF887"/>
    <a:srgbClr val="FFF357"/>
    <a:srgbClr val="317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854" autoAdjust="0"/>
    <p:restoredTop sz="96846" autoAdjust="0"/>
  </p:normalViewPr>
  <p:slideViewPr>
    <p:cSldViewPr snapToGrid="0" snapToObjects="1" showGuides="1">
      <p:cViewPr varScale="1">
        <p:scale>
          <a:sx n="85" d="100"/>
          <a:sy n="85" d="100"/>
        </p:scale>
        <p:origin x="792" y="72"/>
      </p:cViewPr>
      <p:guideLst>
        <p:guide orient="horz" pos="2191"/>
        <p:guide pos="291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193.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14.wmf"/><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image" Target="../media/image7.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image" Target="../media/image8.png"/><Relationship Id="rId2" Type="http://schemas.openxmlformats.org/officeDocument/2006/relationships/tags" Target="../tags/tag15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image" Target="../media/image9.png"/><Relationship Id="rId2" Type="http://schemas.openxmlformats.org/officeDocument/2006/relationships/tags" Target="../tags/tag163.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image" Target="../media/image10.png"/><Relationship Id="rId2" Type="http://schemas.openxmlformats.org/officeDocument/2006/relationships/tags" Target="../tags/tag166.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oleObject" Target="../embeddings/oleObject4.bin"/><Relationship Id="rId8" Type="http://schemas.openxmlformats.org/officeDocument/2006/relationships/image" Target="../media/image13.wmf"/><Relationship Id="rId7" Type="http://schemas.openxmlformats.org/officeDocument/2006/relationships/oleObject" Target="../embeddings/oleObject3.bin"/><Relationship Id="rId6" Type="http://schemas.openxmlformats.org/officeDocument/2006/relationships/image" Target="../media/image12.wmf"/><Relationship Id="rId5" Type="http://schemas.openxmlformats.org/officeDocument/2006/relationships/oleObject" Target="../embeddings/oleObject2.bin"/><Relationship Id="rId4" Type="http://schemas.openxmlformats.org/officeDocument/2006/relationships/image" Target="../media/image11.wmf"/><Relationship Id="rId3" Type="http://schemas.openxmlformats.org/officeDocument/2006/relationships/oleObject" Target="../embeddings/oleObject1.bin"/><Relationship Id="rId2" Type="http://schemas.openxmlformats.org/officeDocument/2006/relationships/tags" Target="../tags/tag172.xml"/><Relationship Id="rId14" Type="http://schemas.openxmlformats.org/officeDocument/2006/relationships/vmlDrawing" Target="../drawings/vmlDrawing1.vml"/><Relationship Id="rId13" Type="http://schemas.openxmlformats.org/officeDocument/2006/relationships/slideLayout" Target="../slideLayouts/slideLayout18.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image" Target="../media/image14.wmf"/><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image" Target="../media/image16.wmf"/><Relationship Id="rId5" Type="http://schemas.openxmlformats.org/officeDocument/2006/relationships/oleObject" Target="../embeddings/oleObject6.bin"/><Relationship Id="rId4" Type="http://schemas.openxmlformats.org/officeDocument/2006/relationships/image" Target="../media/image15.wmf"/><Relationship Id="rId3" Type="http://schemas.openxmlformats.org/officeDocument/2006/relationships/oleObject" Target="../embeddings/oleObject5.bin"/><Relationship Id="rId2" Type="http://schemas.openxmlformats.org/officeDocument/2006/relationships/tags" Target="../tags/tag175.xml"/><Relationship Id="rId10" Type="http://schemas.openxmlformats.org/officeDocument/2006/relationships/vmlDrawing" Target="../drawings/vmlDrawing2.v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9" Type="http://schemas.openxmlformats.org/officeDocument/2006/relationships/oleObject" Target="../embeddings/oleObject7.bin"/><Relationship Id="rId8" Type="http://schemas.openxmlformats.org/officeDocument/2006/relationships/image" Target="../media/image18.png"/><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image" Target="../media/image17.png"/><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4" Type="http://schemas.openxmlformats.org/officeDocument/2006/relationships/vmlDrawing" Target="../drawings/vmlDrawing3.vml"/><Relationship Id="rId13" Type="http://schemas.openxmlformats.org/officeDocument/2006/relationships/slideLayout" Target="../slideLayouts/slideLayout18.xml"/><Relationship Id="rId12" Type="http://schemas.openxmlformats.org/officeDocument/2006/relationships/tags" Target="../tags/tag184.xml"/><Relationship Id="rId11" Type="http://schemas.openxmlformats.org/officeDocument/2006/relationships/tags" Target="../tags/tag183.xml"/><Relationship Id="rId10" Type="http://schemas.openxmlformats.org/officeDocument/2006/relationships/image" Target="../media/image19.wmf"/><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0.xml"/><Relationship Id="rId2" Type="http://schemas.openxmlformats.org/officeDocument/2006/relationships/image" Target="../media/image20.pn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92.xml"/><Relationship Id="rId1" Type="http://schemas.openxmlformats.org/officeDocument/2006/relationships/tags" Target="../tags/tag19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5.xml"/><Relationship Id="rId4" Type="http://schemas.openxmlformats.org/officeDocument/2006/relationships/image" Target="../media/image5.png"/><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image" Target="../media/image6.png"/><Relationship Id="rId2" Type="http://schemas.openxmlformats.org/officeDocument/2006/relationships/tags" Target="../tags/tag146.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635"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4691487" y="6227445"/>
            <a:ext cx="4453148" cy="628327"/>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模块九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直流电源供电电路的分析与测试</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577590"/>
            <a:ext cx="5719445"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1  </a:t>
            </a:r>
            <a:r>
              <a:rPr lang="zh-CN" altLang="en-US" sz="2400" b="1" dirty="0">
                <a:solidFill>
                  <a:schemeClr val="bg1"/>
                </a:solidFill>
                <a:latin typeface="微软雅黑" panose="020B0503020204020204" pitchFamily="34" charset="-122"/>
                <a:ea typeface="微软雅黑" panose="020B0503020204020204" pitchFamily="34" charset="-122"/>
                <a:sym typeface="+mn-ea"/>
              </a:rPr>
              <a:t>三相异步电动机的构造</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6" name="Picture 4"/>
          <p:cNvPicPr>
            <a:picLocks noChangeAspect="1" noChangeArrowheads="1"/>
          </p:cNvPicPr>
          <p:nvPr/>
        </p:nvPicPr>
        <p:blipFill>
          <a:blip r:embed="rId2"/>
          <a:srcRect/>
          <a:stretch>
            <a:fillRect/>
          </a:stretch>
        </p:blipFill>
        <p:spPr bwMode="auto">
          <a:xfrm>
            <a:off x="600255" y="1631950"/>
            <a:ext cx="7781925"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5"/>
          <p:cNvSpPr>
            <a:spLocks noChangeArrowheads="1"/>
          </p:cNvSpPr>
          <p:nvPr>
            <p:custDataLst>
              <p:tags r:id="rId3"/>
            </p:custDataLst>
          </p:nvPr>
        </p:nvSpPr>
        <p:spPr bwMode="auto">
          <a:xfrm>
            <a:off x="559435" y="4421320"/>
            <a:ext cx="803148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三、</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鼠笼式转子的绕组</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eaLnBrk="1" hangingPunct="1"/>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）铜条绕组      （</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）铸铝绕组      （</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）斜槽削弱齿谐波磁场的作用 </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4"/>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二、</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转子（旋转部分）</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242570"/>
            <a:ext cx="9046210" cy="732155"/>
            <a:chOff x="164" y="382"/>
            <a:chExt cx="14246" cy="1153"/>
          </a:xfrm>
        </p:grpSpPr>
        <p:sp>
          <p:nvSpPr>
            <p:cNvPr id="5" name="文本框 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503696" y="1660297"/>
            <a:ext cx="7874849" cy="2245360"/>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绕线式转子绕组与定子绕组相似．也是用彼此绝缘的导体按一定的规律连接成三相绕组，其极数与定子绕组的极数相同。转子绕组一般接成</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形，每相绕组的一端各连接在一个铜质的滑环上，在滑环的上面有电刷与它作滑动接触。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6002" y="3807841"/>
            <a:ext cx="4343400" cy="21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6"/>
          <p:cNvSpPr>
            <a:spLocks noChangeArrowheads="1"/>
          </p:cNvSpPr>
          <p:nvPr>
            <p:custDataLst>
              <p:tags r:id="rId4"/>
            </p:custDataLst>
          </p:nvPr>
        </p:nvSpPr>
        <p:spPr bwMode="auto">
          <a:xfrm>
            <a:off x="1502410" y="5895433"/>
            <a:ext cx="596773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四、</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绕线式转子</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a:p>
            <a:pPr algn="ctr" eaLnBrk="1" hangingPunct="1"/>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绕组；</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2-</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滑环；</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轴；</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电刷；</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5-</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变阻器</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二、</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转子（旋转部分）</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242570"/>
            <a:ext cx="9046210" cy="732155"/>
            <a:chOff x="164" y="382"/>
            <a:chExt cx="14246" cy="1153"/>
          </a:xfrm>
        </p:grpSpPr>
        <p:sp>
          <p:nvSpPr>
            <p:cNvPr id="5" name="文本框 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330144" y="1351708"/>
            <a:ext cx="8229600" cy="5128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3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异步电动机的定子和转子之间必须有一气隙。异步电动机的特点在于它的气隙很小，中小型异步电动机的气隙一般为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0.2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1.5mm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。气隙虽小，磁阻甚大，故为磁路系统中的重要部分，对电机的运行性能有很大影响。</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为了降低电动机的空载电流和提高电动机的功率因数，气隙应尽可能地小。但气隙过小，将使装配困难和运行不可靠，因此，采用的最小气隙是受加工可能及机械安全考虑能达到的最小值所限制。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2" name="Rectangle 2"/>
          <p:cNvSpPr txBox="1">
            <a:spLocks noChangeArrowheads="1"/>
          </p:cNvSpPr>
          <p:nvPr>
            <p:custDataLst>
              <p:tags r:id="rId3"/>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三、气隙</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18" name="组合 17"/>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330144" y="1389491"/>
            <a:ext cx="8229600" cy="233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3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电动机在出厂前，要在外壳上的显著位置装一个标有这台电动机的型导、额定数据以及使用条件的铭牌。下面抄录的是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Y315M2—6</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电动机的铭牌．现说明铭牌上各数据的意义。</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Picture 5"/>
          <p:cNvPicPr>
            <a:picLocks noChangeAspect="1" noChangeArrowheads="1"/>
          </p:cNvPicPr>
          <p:nvPr/>
        </p:nvPicPr>
        <p:blipFill>
          <a:blip r:embed="rId3"/>
          <a:srcRect/>
          <a:stretch>
            <a:fillRect/>
          </a:stretch>
        </p:blipFill>
        <p:spPr bwMode="auto">
          <a:xfrm>
            <a:off x="425451" y="3727394"/>
            <a:ext cx="8050908" cy="199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txBox="1">
            <a:spLocks noChangeArrowheads="1"/>
          </p:cNvSpPr>
          <p:nvPr>
            <p:custDataLst>
              <p:tags r:id="rId4"/>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2" name="组合 1"/>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3"/>
          <p:cNvSpPr txBox="1">
            <a:spLocks noChangeArrowheads="1"/>
          </p:cNvSpPr>
          <p:nvPr>
            <p:custDataLst>
              <p:tags r:id="rId2"/>
            </p:custDataLst>
          </p:nvPr>
        </p:nvSpPr>
        <p:spPr>
          <a:xfrm>
            <a:off x="468313" y="1628775"/>
            <a:ext cx="8229600" cy="2262981"/>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eaLnBrk="1" hangingPunct="1"/>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．异步电动机的型号</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为满足不同用途和不同工作环境的需要，电机制造厂把电动机制成各种系列，每个系列的电动机用不同的型号表示。如：</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5719" y="4072997"/>
            <a:ext cx="6291821" cy="1840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txBox="1">
            <a:spLocks noChangeArrowheads="1"/>
          </p:cNvSpPr>
          <p:nvPr>
            <p:custDataLst>
              <p:tags r:id="rId4"/>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 name="组合 1"/>
            <p:cNvGrpSpPr/>
            <p:nvPr/>
          </p:nvGrpSpPr>
          <p:grpSpPr>
            <a:xfrm>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3"/>
          <p:cNvSpPr txBox="1">
            <a:spLocks noChangeArrowheads="1"/>
          </p:cNvSpPr>
          <p:nvPr>
            <p:custDataLst>
              <p:tags r:id="rId2"/>
            </p:custDataLst>
          </p:nvPr>
        </p:nvSpPr>
        <p:spPr>
          <a:xfrm>
            <a:off x="393325" y="1387463"/>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eaLnBrk="1" hangingPunct="1"/>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．异步电动机的额定值</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电动机按制造厂规定的安全工作状态运行，称为</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电动机的额定工作状态</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通常用</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额定值</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来表示电动机的这种工作状态。</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2" name="Rectangle 2"/>
          <p:cNvSpPr txBox="1">
            <a:spLocks noChangeArrowheads="1"/>
          </p:cNvSpPr>
          <p:nvPr>
            <p:custDataLst>
              <p:tags r:id="rId3"/>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 name="组合 1"/>
            <p:cNvGrpSpPr/>
            <p:nvPr/>
          </p:nvGrpSpPr>
          <p:grpSpPr>
            <a:xfrm>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457201" y="1370340"/>
            <a:ext cx="8209438" cy="4461510"/>
          </a:xfrm>
          <a:prstGeom prst="rect">
            <a:avLst/>
          </a:prstGeom>
        </p:spPr>
        <p:txBody>
          <a:bodyPr wrap="square">
            <a:spAutoFit/>
          </a:bodyPr>
          <a:lstStyle/>
          <a:p>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铭牌上的主要额定值说明如下</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额定功率      是指电动机额定运行时，电机轴上所输出的机械功率，单位为千瓦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额定电压     是指电动机额定运行时，外加于定于绕组上的线电压，单位为伏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额定电流      是指电动机在额定电压和额定频率的电源下，输出额定功率时，定子绕组允许长期通过的线电流，单位为安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额定频率      是指通入电动机交流电的频率，我国电力网的频率为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50Hz</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9" name="Object 5"/>
          <p:cNvGraphicFramePr>
            <a:graphicFrameLocks noChangeAspect="1"/>
          </p:cNvGraphicFramePr>
          <p:nvPr/>
        </p:nvGraphicFramePr>
        <p:xfrm>
          <a:off x="2484120" y="1971675"/>
          <a:ext cx="266700" cy="304800"/>
        </p:xfrm>
        <a:graphic>
          <a:graphicData uri="http://schemas.openxmlformats.org/presentationml/2006/ole">
            <mc:AlternateContent xmlns:mc="http://schemas.openxmlformats.org/markup-compatibility/2006">
              <mc:Choice xmlns:v="urn:schemas-microsoft-com:vml" Requires="v">
                <p:oleObj spid="_x0000_s7190" name="公式" r:id="rId3" imgW="203200" imgH="228600" progId="Equation.3">
                  <p:embed/>
                </p:oleObj>
              </mc:Choice>
              <mc:Fallback>
                <p:oleObj name="公式" r:id="rId3" imgW="203200" imgH="228600" progId="Equation.3">
                  <p:embed/>
                  <p:pic>
                    <p:nvPicPr>
                      <p:cNvPr id="0" name="图片 71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120" y="1971675"/>
                        <a:ext cx="266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1"/>
          <p:cNvGraphicFramePr>
            <a:graphicFrameLocks noChangeAspect="1"/>
          </p:cNvGraphicFramePr>
          <p:nvPr/>
        </p:nvGraphicFramePr>
        <p:xfrm>
          <a:off x="2484120" y="2844800"/>
          <a:ext cx="304800" cy="292100"/>
        </p:xfrm>
        <a:graphic>
          <a:graphicData uri="http://schemas.openxmlformats.org/presentationml/2006/ole">
            <mc:AlternateContent xmlns:mc="http://schemas.openxmlformats.org/markup-compatibility/2006">
              <mc:Choice xmlns:v="urn:schemas-microsoft-com:vml" Requires="v">
                <p:oleObj spid="_x0000_s7191" name="公式" r:id="rId5" imgW="241300" imgH="228600" progId="Equation.3">
                  <p:embed/>
                </p:oleObj>
              </mc:Choice>
              <mc:Fallback>
                <p:oleObj name="公式" r:id="rId5" imgW="241300" imgH="228600" progId="Equation.3">
                  <p:embed/>
                  <p:pic>
                    <p:nvPicPr>
                      <p:cNvPr id="0" name="图片 719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4120" y="2844800"/>
                        <a:ext cx="3048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 name="Object 14"/>
          <p:cNvGraphicFramePr>
            <a:graphicFrameLocks noChangeAspect="1"/>
          </p:cNvGraphicFramePr>
          <p:nvPr/>
        </p:nvGraphicFramePr>
        <p:xfrm>
          <a:off x="2623820" y="3759200"/>
          <a:ext cx="254000" cy="304800"/>
        </p:xfrm>
        <a:graphic>
          <a:graphicData uri="http://schemas.openxmlformats.org/presentationml/2006/ole">
            <mc:AlternateContent xmlns:mc="http://schemas.openxmlformats.org/markup-compatibility/2006">
              <mc:Choice xmlns:v="urn:schemas-microsoft-com:vml" Requires="v">
                <p:oleObj spid="_x0000_s7192" name="公式" r:id="rId7" imgW="190500" imgH="228600" progId="Equation.3">
                  <p:embed/>
                </p:oleObj>
              </mc:Choice>
              <mc:Fallback>
                <p:oleObj name="公式" r:id="rId7" imgW="190500" imgH="228600" progId="Equation.3">
                  <p:embed/>
                  <p:pic>
                    <p:nvPicPr>
                      <p:cNvPr id="0" name="图片 719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3820" y="3759200"/>
                        <a:ext cx="25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19"/>
          <p:cNvGraphicFramePr>
            <a:graphicFrameLocks noChangeAspect="1"/>
          </p:cNvGraphicFramePr>
          <p:nvPr/>
        </p:nvGraphicFramePr>
        <p:xfrm>
          <a:off x="2595880" y="4953000"/>
          <a:ext cx="266700" cy="304800"/>
        </p:xfrm>
        <a:graphic>
          <a:graphicData uri="http://schemas.openxmlformats.org/presentationml/2006/ole">
            <mc:AlternateContent xmlns:mc="http://schemas.openxmlformats.org/markup-compatibility/2006">
              <mc:Choice xmlns:v="urn:schemas-microsoft-com:vml" Requires="v">
                <p:oleObj spid="_x0000_s7193" name="公式" r:id="rId9" imgW="203200" imgH="228600" progId="Equation.3">
                  <p:embed/>
                </p:oleObj>
              </mc:Choice>
              <mc:Fallback>
                <p:oleObj name="公式" r:id="rId9" imgW="203200" imgH="228600" progId="Equation.3">
                  <p:embed/>
                  <p:pic>
                    <p:nvPicPr>
                      <p:cNvPr id="0" name="图片 719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5880" y="4953000"/>
                        <a:ext cx="266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txBox="1">
            <a:spLocks noChangeArrowheads="1"/>
          </p:cNvSpPr>
          <p:nvPr>
            <p:custDataLst>
              <p:tags r:id="rId11"/>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457201" y="1370340"/>
            <a:ext cx="8209438" cy="3599815"/>
          </a:xfrm>
          <a:prstGeom prst="rect">
            <a:avLst/>
          </a:prstGeom>
        </p:spPr>
        <p:txBody>
          <a:bodyPr wrap="square">
            <a:spAutoFit/>
          </a:bodyPr>
          <a:lstStyle/>
          <a:p>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铭牌上的主要额定值说明如下</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额定转速      是指电动机在额定电压、额定频率和额定功率情况下运行时，转子每分钟所转的转数，单位为转／分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额定温升      是指电动机长时间运行所能容许的最高温度与周围环境温度之差。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3" name="Object 8"/>
          <p:cNvGraphicFramePr>
            <a:graphicFrameLocks noChangeAspect="1"/>
          </p:cNvGraphicFramePr>
          <p:nvPr/>
        </p:nvGraphicFramePr>
        <p:xfrm>
          <a:off x="2457132" y="2019300"/>
          <a:ext cx="333375" cy="381000"/>
        </p:xfrm>
        <a:graphic>
          <a:graphicData uri="http://schemas.openxmlformats.org/presentationml/2006/ole">
            <mc:AlternateContent xmlns:mc="http://schemas.openxmlformats.org/markup-compatibility/2006">
              <mc:Choice xmlns:v="urn:schemas-microsoft-com:vml" Requires="v">
                <p:oleObj spid="_x0000_s5133" name="公式" r:id="rId3" imgW="203200" imgH="228600" progId="Equation.3">
                  <p:embed/>
                </p:oleObj>
              </mc:Choice>
              <mc:Fallback>
                <p:oleObj name="公式" r:id="rId3" imgW="203200" imgH="228600" progId="Equation.3">
                  <p:embed/>
                  <p:pic>
                    <p:nvPicPr>
                      <p:cNvPr id="0" name="图片 51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7132" y="2019300"/>
                        <a:ext cx="3333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对象 14"/>
          <p:cNvGraphicFramePr>
            <a:graphicFrameLocks noChangeAspect="1"/>
          </p:cNvGraphicFramePr>
          <p:nvPr/>
        </p:nvGraphicFramePr>
        <p:xfrm>
          <a:off x="2457132" y="3200400"/>
          <a:ext cx="266700" cy="304800"/>
        </p:xfrm>
        <a:graphic>
          <a:graphicData uri="http://schemas.openxmlformats.org/presentationml/2006/ole">
            <mc:AlternateContent xmlns:mc="http://schemas.openxmlformats.org/markup-compatibility/2006">
              <mc:Choice xmlns:v="urn:schemas-microsoft-com:vml" Requires="v">
                <p:oleObj spid="_x0000_s5134" name="公式" r:id="rId5" imgW="203200" imgH="228600" progId="Equation.3">
                  <p:embed/>
                </p:oleObj>
              </mc:Choice>
              <mc:Fallback>
                <p:oleObj name="公式" r:id="rId5" imgW="203200" imgH="22860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7132" y="3200400"/>
                        <a:ext cx="266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txBox="1">
            <a:spLocks noChangeArrowheads="1"/>
          </p:cNvSpPr>
          <p:nvPr>
            <p:custDataLst>
              <p:tags r:id="rId7"/>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4" name="文本框 3"/>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5" name="组合 4"/>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6" name="直接连接符 5"/>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457201" y="1370340"/>
            <a:ext cx="8209438" cy="953135"/>
          </a:xfrm>
          <a:prstGeom prst="rect">
            <a:avLst/>
          </a:prstGeom>
        </p:spPr>
        <p:txBody>
          <a:bodyPr wrap="square">
            <a:spAutoFit/>
          </a:bodyPr>
          <a:lstStyle/>
          <a:p>
            <a:r>
              <a:rPr lang="zh-CN" altLang="en-US" sz="2800" b="1" dirty="0">
                <a:solidFill>
                  <a:schemeClr val="dk1">
                    <a:lumMod val="85000"/>
                    <a:lumOff val="15000"/>
                  </a:schemeClr>
                </a:solidFill>
                <a:latin typeface="黑体" panose="02010609060101010101" pitchFamily="49" charset="-122"/>
                <a:ea typeface="黑体" panose="02010609060101010101" pitchFamily="49" charset="-122"/>
              </a:rPr>
              <a:t>铭牌上的主要额定值说明如下：</a:t>
            </a:r>
            <a:endParaRPr lang="en-US" altLang="zh-CN" sz="2800" b="1" dirty="0">
              <a:solidFill>
                <a:schemeClr val="dk1">
                  <a:lumMod val="85000"/>
                  <a:lumOff val="15000"/>
                </a:schemeClr>
              </a:solidFill>
              <a:latin typeface="黑体" panose="02010609060101010101" pitchFamily="49" charset="-122"/>
              <a:ea typeface="黑体" panose="02010609060101010101" pitchFamily="49" charset="-122"/>
            </a:endParaRPr>
          </a:p>
          <a:p>
            <a:pPr eaLnBrk="1" hangingPunct="1"/>
            <a:endParaRPr lang="en-US" altLang="zh-CN" sz="2800" b="1" dirty="0">
              <a:solidFill>
                <a:schemeClr val="dk1">
                  <a:lumMod val="85000"/>
                  <a:lumOff val="15000"/>
                </a:schemeClr>
              </a:solidFill>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26" name="Rectangle 15"/>
              <p:cNvSpPr>
                <a:spLocks noChangeArrowheads="1"/>
              </p:cNvSpPr>
              <p:nvPr>
                <p:custDataLst>
                  <p:tags r:id="rId3"/>
                </p:custDataLst>
              </p:nvPr>
            </p:nvSpPr>
            <p:spPr bwMode="auto">
              <a:xfrm>
                <a:off x="457200" y="1883728"/>
                <a:ext cx="8270875" cy="2705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另外，在铭牌上没有标明的技术数据，一般在产品使用说明书上给出。如启动电流倍数</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𝐼</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𝑆</m:t>
                        </m:r>
                      </m:sub>
                    </m:s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𝐼</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过载能力</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𝑇</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𝑚</m:t>
                        </m:r>
                      </m:sub>
                    </m:s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𝑇</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额定功率因数</a:t>
                </a:r>
                <a14:m>
                  <m:oMath xmlns:m="http://schemas.openxmlformats.org/officeDocument/2006/math">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𝑐𝑜𝑠</m:t>
                    </m:r>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𝜑</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额定效率</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𝜂</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等。</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其中：</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14:m>
                  <m:oMathPara xmlns:m="http://schemas.openxmlformats.org/officeDocument/2006/math">
                    <m:oMathParaPr>
                      <m:jc m:val="centerGroup"/>
                    </m:oMathParaPr>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𝜂</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f>
                        <m:f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fPr>
                        <m:num>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num>
                        <m:den>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1</m:t>
                              </m:r>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den>
                      </m:f>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100</m:t>
                      </m:r>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oMath>
                  </m:oMathPara>
                </a14:m>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6" name="Rectangle 15"/>
              <p:cNvSpPr>
                <a:spLocks noRot="1" noChangeAspect="1" noMove="1" noResize="1" noEditPoints="1" noAdjustHandles="1" noChangeArrowheads="1" noChangeShapeType="1" noTextEdit="1"/>
              </p:cNvSpPr>
              <p:nvPr>
                <p:custDataLst>
                  <p:tags r:id="rId4"/>
                </p:custDataLst>
              </p:nvPr>
            </p:nvSpPr>
            <p:spPr bwMode="auto">
              <a:xfrm>
                <a:off x="457200" y="1883728"/>
                <a:ext cx="8270875" cy="2705735"/>
              </a:xfrm>
              <a:prstGeom prst="rect">
                <a:avLst/>
              </a:prstGeom>
              <a:blipFill rotWithShape="1">
                <a:blip r:embed="rId5"/>
                <a:stretch>
                  <a:fillRect t="-12" b="1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7" name="Rectangle 31"/>
              <p:cNvSpPr>
                <a:spLocks noChangeArrowheads="1"/>
              </p:cNvSpPr>
              <p:nvPr>
                <p:custDataLst>
                  <p:tags r:id="rId6"/>
                </p:custDataLst>
              </p:nvPr>
            </p:nvSpPr>
            <p:spPr bwMode="auto">
              <a:xfrm>
                <a:off x="574675" y="4608195"/>
                <a:ext cx="8091805"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式中：</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即是电动机输出的额定机械功率，</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m:t>
                    </m:r>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2</m:t>
                        </m:r>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14:m>
                  <m:oMath xmlns:m="http://schemas.openxmlformats.org/officeDocument/2006/math">
                    <m:sSub>
                      <m:sSubPr>
                        <m:ctrlP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𝑃</m:t>
                        </m:r>
                      </m:e>
                      <m:sub>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1</m:t>
                        </m:r>
                        <m:r>
                          <a:rPr lang="en-US" altLang="zh-CN" sz="2800" i="1" dirty="0">
                            <a:solidFill>
                              <a:schemeClr val="dk1"/>
                            </a:solidFill>
                            <a:latin typeface="Cambria Math" panose="02040503050406030204" charset="0"/>
                            <a:ea typeface="黑体" panose="02010609060101010101" pitchFamily="49" charset="-122"/>
                            <a:cs typeface="Cambria Math" panose="02040503050406030204" charset="0"/>
                          </a:rPr>
                          <m:t>𝑁</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为电动机定子的额定输入功率：</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37" name="Rectangle 31"/>
              <p:cNvSpPr>
                <a:spLocks noRot="1" noChangeAspect="1" noMove="1" noResize="1" noEditPoints="1" noAdjustHandles="1" noChangeArrowheads="1" noChangeShapeType="1" noTextEdit="1"/>
              </p:cNvSpPr>
              <p:nvPr>
                <p:custDataLst>
                  <p:tags r:id="rId7"/>
                </p:custDataLst>
              </p:nvPr>
            </p:nvSpPr>
            <p:spPr bwMode="auto">
              <a:xfrm>
                <a:off x="574675" y="4608195"/>
                <a:ext cx="8091805" cy="953135"/>
              </a:xfrm>
              <a:prstGeom prst="rect">
                <a:avLst/>
              </a:prstGeom>
              <a:blipFill rotWithShape="1">
                <a:blip r:embed="rId8"/>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graphicFrame>
        <p:nvGraphicFramePr>
          <p:cNvPr id="16" name="对象 15"/>
          <p:cNvGraphicFramePr>
            <a:graphicFrameLocks noChangeAspect="1"/>
          </p:cNvGraphicFramePr>
          <p:nvPr/>
        </p:nvGraphicFramePr>
        <p:xfrm>
          <a:off x="2753067" y="5651881"/>
          <a:ext cx="2751113" cy="501999"/>
        </p:xfrm>
        <a:graphic>
          <a:graphicData uri="http://schemas.openxmlformats.org/presentationml/2006/ole">
            <mc:AlternateContent xmlns:mc="http://schemas.openxmlformats.org/markup-compatibility/2006">
              <mc:Choice xmlns:v="urn:schemas-microsoft-com:vml" Requires="v">
                <p:oleObj spid="_x0000_s6166" name="公式" r:id="rId9" imgW="1409065" imgH="254000" progId="Equation.3">
                  <p:embed/>
                </p:oleObj>
              </mc:Choice>
              <mc:Fallback>
                <p:oleObj name="公式" r:id="rId9" imgW="1409065" imgH="254000" progId="Equation.3">
                  <p:embed/>
                  <p:pic>
                    <p:nvPicPr>
                      <p:cNvPr id="0" name="Object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53067" y="5651881"/>
                        <a:ext cx="2751113" cy="501999"/>
                      </a:xfrm>
                      <a:prstGeom prst="rect">
                        <a:avLst/>
                      </a:prstGeom>
                      <a:noFill/>
                      <a:ln>
                        <a:noFill/>
                      </a:ln>
                      <a:effectLst/>
                    </p:spPr>
                  </p:pic>
                </p:oleObj>
              </mc:Fallback>
            </mc:AlternateContent>
          </a:graphicData>
        </a:graphic>
      </p:graphicFrame>
      <p:sp>
        <p:nvSpPr>
          <p:cNvPr id="2" name="Rectangle 2"/>
          <p:cNvSpPr txBox="1">
            <a:spLocks noChangeArrowheads="1"/>
          </p:cNvSpPr>
          <p:nvPr>
            <p:custDataLst>
              <p:tags r:id="rId11"/>
            </p:custDataLst>
          </p:nvPr>
        </p:nvSpPr>
        <p:spPr>
          <a:xfrm>
            <a:off x="306705" y="829310"/>
            <a:ext cx="8229600" cy="52768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4" name="组合 3"/>
            <p:cNvGrpSpPr/>
            <p:nvPr/>
          </p:nvGrpSpPr>
          <p:grpSpPr>
            <a:xfrm>
              <a:off x="6546" y="653"/>
              <a:ext cx="7864" cy="640"/>
              <a:chOff x="6546" y="653"/>
              <a:chExt cx="7864" cy="640"/>
            </a:xfrm>
          </p:grpSpPr>
          <p:grpSp>
            <p:nvGrpSpPr>
              <p:cNvPr id="5" name="组合 4"/>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3"/>
          <p:cNvSpPr txBox="1">
            <a:spLocks noChangeArrowheads="1"/>
          </p:cNvSpPr>
          <p:nvPr>
            <p:custDataLst>
              <p:tags r:id="rId2"/>
            </p:custDataLst>
          </p:nvPr>
        </p:nvSpPr>
        <p:spPr>
          <a:xfrm>
            <a:off x="393325" y="1387463"/>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eaLnBrk="1" hangingPunct="1"/>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．异步电动机的额定值</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电动机按制造厂规定的安全工作状态运行，称为</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电动机的额定工作状态</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通常用</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额定值</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来表示电动机的这种工作状态。</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None/>
            </a:pP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2" name="Rectangle 2"/>
          <p:cNvSpPr txBox="1">
            <a:spLocks noChangeArrowheads="1"/>
          </p:cNvSpPr>
          <p:nvPr>
            <p:custDataLst>
              <p:tags r:id="rId3"/>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四、三相异步电动机的铭牌数据</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 name="组合 1"/>
            <p:cNvGrpSpPr/>
            <p:nvPr/>
          </p:nvGrpSpPr>
          <p:grpSpPr>
            <a:xfrm>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文本框 28"/>
          <p:cNvSpPr txBox="1">
            <a:spLocks noChangeArrowheads="1"/>
          </p:cNvSpPr>
          <p:nvPr/>
        </p:nvSpPr>
        <p:spPr bwMode="auto">
          <a:xfrm>
            <a:off x="458627" y="2669930"/>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三相异步电动机的结构和组成</a:t>
            </a: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三相异步电动机的工作原理</a:t>
            </a: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三相异步电动机的机械特性和工作特性；</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三相异步电动机的起动、制动与调速控制。</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 name="AutoShape 2"/>
          <p:cNvSpPr>
            <a:spLocks noChangeArrowheads="1"/>
          </p:cNvSpPr>
          <p:nvPr>
            <p:custDataLst>
              <p:tags r:id="rId2"/>
            </p:custDataLst>
          </p:nvPr>
        </p:nvSpPr>
        <p:spPr bwMode="gray">
          <a:xfrm>
            <a:off x="1212850" y="1905000"/>
            <a:ext cx="278447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4"/>
            </p:custDataLst>
          </p:nvPr>
        </p:nvSpPr>
        <p:spPr bwMode="auto">
          <a:xfrm>
            <a:off x="1652270" y="1875155"/>
            <a:ext cx="235712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2" name="Rectangle 2"/>
          <p:cNvSpPr txBox="1"/>
          <p:nvPr>
            <p:custDataLst>
              <p:tags r:id="rId5"/>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模块九  直流电源供电电路的</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分析与测试</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3"/>
          <p:cNvSpPr txBox="1">
            <a:spLocks noChangeArrowheads="1"/>
          </p:cNvSpPr>
          <p:nvPr>
            <p:custDataLst>
              <p:tags r:id="rId2"/>
            </p:custDataLst>
          </p:nvPr>
        </p:nvSpPr>
        <p:spPr>
          <a:xfrm>
            <a:off x="452064" y="1669151"/>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三相异步电动机的结构以及各组成部分</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r>
              <a:rPr lang="en-US" altLang="zh-CN">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三相</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异步电动机的铭牌数据</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2" name="组合 1"/>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8934" y="1970405"/>
            <a:ext cx="2578140" cy="2171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组合 13"/>
          <p:cNvGrpSpPr/>
          <p:nvPr/>
        </p:nvGrpSpPr>
        <p:grpSpPr>
          <a:xfrm>
            <a:off x="104140" y="242570"/>
            <a:ext cx="9046210" cy="732155"/>
            <a:chOff x="164" y="382"/>
            <a:chExt cx="14246" cy="1153"/>
          </a:xfrm>
        </p:grpSpPr>
        <p:sp>
          <p:nvSpPr>
            <p:cNvPr id="15" name="文本框 1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6" name="组合 15"/>
            <p:cNvGrpSpPr/>
            <p:nvPr/>
          </p:nvGrpSpPr>
          <p:grpSpPr>
            <a:xfrm>
              <a:off x="6546" y="653"/>
              <a:ext cx="7864" cy="640"/>
              <a:chOff x="6546" y="653"/>
              <a:chExt cx="7864" cy="640"/>
            </a:xfrm>
          </p:grpSpPr>
          <p:grpSp>
            <p:nvGrpSpPr>
              <p:cNvPr id="2" name="组合 1"/>
              <p:cNvGrpSpPr/>
              <p:nvPr/>
            </p:nvGrpSpPr>
            <p:grpSpPr>
              <a:xfrm rot="0">
                <a:off x="6546" y="653"/>
                <a:ext cx="7865" cy="628"/>
                <a:chOff x="4774" y="800"/>
                <a:chExt cx="7865" cy="628"/>
              </a:xfrm>
            </p:grpSpPr>
            <p:sp>
              <p:nvSpPr>
                <p:cNvPr id="19" name="文本框 18"/>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0" name="文本框 1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solidFill>
                  <a:srgbClr val="007AAE"/>
                </a:solidFill>
              </p:spPr>
              <p:txBody>
                <a:bodyPr wrap="square" rtlCol="0">
                  <a:spAutoFit/>
                </a:bodyPr>
                <a:p>
                  <a:pPr lvl="0" algn="ctr">
                    <a:buClrTx/>
                    <a:buSzTx/>
                    <a:buFontTx/>
                  </a:pPr>
                  <a:r>
                    <a:rPr lang="zh-CN" altLang="en-US" sz="2000" b="1">
                      <a:solidFill>
                        <a:schemeClr val="bg1"/>
                      </a:solidFill>
                      <a:latin typeface="黑体" panose="02010609060101010101" pitchFamily="49" charset="-122"/>
                      <a:ea typeface="黑体" panose="02010609060101010101" pitchFamily="49" charset="-122"/>
                      <a:sym typeface="+mn-ea"/>
                    </a:rPr>
                    <a:t>课后作业</a:t>
                  </a:r>
                  <a:endParaRPr lang="zh-CN" altLang="en-US" sz="2000" b="1">
                    <a:solidFill>
                      <a:schemeClr val="bg1"/>
                    </a:solidFill>
                    <a:latin typeface="黑体" panose="02010609060101010101" pitchFamily="49" charset="-122"/>
                    <a:ea typeface="黑体" panose="02010609060101010101" pitchFamily="49" charset="-122"/>
                    <a:sym typeface="+mn-ea"/>
                  </a:endParaRPr>
                </a:p>
              </p:txBody>
            </p:sp>
            <p:sp>
              <p:nvSpPr>
                <p:cNvPr id="22" name="文本框 21"/>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4" name="文本框 23"/>
          <p:cNvSpPr txBox="1"/>
          <p:nvPr/>
        </p:nvSpPr>
        <p:spPr>
          <a:xfrm>
            <a:off x="60960" y="249555"/>
            <a:ext cx="7795260" cy="706755"/>
          </a:xfrm>
          <a:prstGeom prst="rect">
            <a:avLst/>
          </a:prstGeom>
          <a:noFill/>
        </p:spPr>
        <p:txBody>
          <a:bodyPr wrap="square" rtlCol="0" anchor="t">
            <a:spAutoFit/>
          </a:bodyPr>
          <a:lstStyle/>
          <a:p>
            <a:pPr>
              <a:lnSpc>
                <a:spcPct val="100000"/>
              </a:lnSpc>
              <a:spcBef>
                <a:spcPts val="0"/>
              </a:spcBef>
              <a:spcAft>
                <a:spcPts val="0"/>
              </a:spcAft>
            </a:pP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8.1 </a:t>
            </a: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换路定则与电压、电流</a:t>
            </a:r>
            <a:endPar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spcBef>
                <a:spcPts val="0"/>
              </a:spcBef>
              <a:spcAft>
                <a:spcPts val="0"/>
              </a:spcAft>
            </a:pP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初始值的确定</a:t>
            </a:r>
            <a:endPar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17" name="矩形 16"/>
          <p:cNvSpPr/>
          <p:nvPr>
            <p:custDataLst>
              <p:tags r:id="rId3"/>
            </p:custDataLst>
          </p:nvPr>
        </p:nvSpPr>
        <p:spPr>
          <a:xfrm>
            <a:off x="939271" y="2445722"/>
            <a:ext cx="7308970" cy="1383665"/>
          </a:xfrm>
          <a:prstGeom prst="rect">
            <a:avLst/>
          </a:prstGeom>
        </p:spPr>
        <p:txBody>
          <a:bodyPr wrap="square">
            <a:spAutoFit/>
          </a:bodyPr>
          <a:lstStyle/>
          <a:p>
            <a:pPr algn="just">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有一台三相异步电动机正常运行时，突然转 子被卡住不能转动，这时应该怎么办</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为什么</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42570"/>
            <a:ext cx="9046210" cy="732155"/>
            <a:chOff x="164" y="382"/>
            <a:chExt cx="14246" cy="1153"/>
          </a:xfrm>
        </p:grpSpPr>
        <p:sp>
          <p:nvSpPr>
            <p:cNvPr id="3" name="文本框 2"/>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315010" y="91138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2" name="组合 1"/>
          <p:cNvGrpSpPr/>
          <p:nvPr/>
        </p:nvGrpSpPr>
        <p:grpSpPr>
          <a:xfrm>
            <a:off x="95885" y="179070"/>
            <a:ext cx="9046210" cy="732155"/>
            <a:chOff x="164" y="382"/>
            <a:chExt cx="14246" cy="1153"/>
          </a:xfrm>
        </p:grpSpPr>
        <p:sp>
          <p:nvSpPr>
            <p:cNvPr id="3" name="文本框 2"/>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矩形 3"/>
          <p:cNvSpPr/>
          <p:nvPr>
            <p:custDataLst>
              <p:tags r:id="rId3"/>
            </p:custDataLst>
          </p:nvPr>
        </p:nvSpPr>
        <p:spPr>
          <a:xfrm>
            <a:off x="315595" y="1467485"/>
            <a:ext cx="8498840" cy="5139055"/>
          </a:xfrm>
          <a:prstGeom prst="rect">
            <a:avLst/>
          </a:prstGeom>
        </p:spPr>
        <p:txBody>
          <a:bodyPr wrap="square">
            <a:spAutoFit/>
          </a:bodyPr>
          <a:p>
            <a:pPr algn="ct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新能源汽车驱动的核心：三相异步电动机的</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高效应用</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与</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性能整合</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在</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新能源汽车驱动系统中，三相异步电动机的应用原理主要涉及电机的电磁转换过程、控制策略以及与车辆整体性能的整合。</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通过定子绕组的旋转磁场与转子导线的相互作用，实现了高效的动力输出。当三相交流电通过定子绕组时，会在定子内部产生一个旋转磁场。这个旋转磁场与转子中的闭合导线相互作用，根据法拉第电磁感应定律，转子中的导线将产生感应电流。感应电流与磁场相互作用产生电磁力，从而驱动转子旋转。这种电动机采用变频调速控制策略，通过逆变器调整输出电压和频率，以精确控制电机的转速和扭矩，从而满足车辆的加速和运行需求。同时，电机控制系统集成了反馈机制，确保电机运行与车辆驾驶需求相匹配。</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此外</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还能在制动时实现再生制动，进一步提高能源利用效率。与车辆性能的整合设计，包括动力输出匹配和热管理系统，三相异步电动机在新能源汽车中发挥着关键作用，确保了电动机在新能源汽车中的高效、环保和可靠性。</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一、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定子</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二、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转子</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三、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气隙</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四、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三相异步电动机的铭牌数据</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42570"/>
            <a:ext cx="9046210" cy="732155"/>
            <a:chOff x="164" y="382"/>
            <a:chExt cx="14246" cy="1153"/>
          </a:xfrm>
        </p:grpSpPr>
        <p:sp>
          <p:nvSpPr>
            <p:cNvPr id="4" name="文本框 3"/>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698500" y="1259865"/>
            <a:ext cx="7834313"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三相异步电动机按转子结构的不同可分为笼型和绕线转子异步电动机两大类。</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笼型异步电动机由于结构简单、工作可靠、维护方便，已成为生产上应用最广泛的一种电动机。</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异步电动机的两个基本组成部分：定子</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固定部分</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和转子</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旋转部分</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笼型和绕线转子异步电动机的定子结构基本相同，所不同的是转子部分。</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42570"/>
            <a:ext cx="9046210" cy="732155"/>
            <a:chOff x="164" y="382"/>
            <a:chExt cx="14246" cy="1153"/>
          </a:xfrm>
        </p:grpSpPr>
        <p:sp>
          <p:nvSpPr>
            <p:cNvPr id="4" name="文本框 3"/>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Rectangle 2"/>
          <p:cNvSpPr txBox="1">
            <a:spLocks noChangeArrowheads="1"/>
          </p:cNvSpPr>
          <p:nvPr>
            <p:custDataLst>
              <p:tags r:id="rId2"/>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一、 </a:t>
            </a:r>
            <a:r>
              <a:rPr lang="zh-CN" altLang="en-US" sz="2400" dirty="0">
                <a:latin typeface="黑体" panose="02010609060101010101" pitchFamily="49" charset="-122"/>
                <a:ea typeface="黑体" panose="02010609060101010101" pitchFamily="49" charset="-122"/>
                <a:cs typeface="黑体" panose="02010609060101010101" pitchFamily="49" charset="-122"/>
              </a:rPr>
              <a:t>定子（静止部分）</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sp>
        <p:nvSpPr>
          <p:cNvPr id="15" name="Rectangle 3"/>
          <p:cNvSpPr txBox="1">
            <a:spLocks noChangeArrowheads="1"/>
          </p:cNvSpPr>
          <p:nvPr>
            <p:custDataLst>
              <p:tags r:id="rId3"/>
            </p:custDataLst>
          </p:nvPr>
        </p:nvSpPr>
        <p:spPr>
          <a:xfrm>
            <a:off x="246758" y="1549717"/>
            <a:ext cx="8229600" cy="70802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eaLnBrk="1" hangingPunct="1">
              <a:buFontTx/>
              <a:buNone/>
            </a:pP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笼型三相异步电动机主要部件：</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2333" y="2118041"/>
            <a:ext cx="6740557" cy="4234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04140" y="242570"/>
            <a:ext cx="9046210" cy="732155"/>
            <a:chOff x="164" y="382"/>
            <a:chExt cx="14246" cy="1153"/>
          </a:xfrm>
        </p:grpSpPr>
        <p:sp>
          <p:nvSpPr>
            <p:cNvPr id="4" name="文本框 3"/>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822825" y="1511707"/>
            <a:ext cx="7555085" cy="2245360"/>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异步电动机的定子由定子铁心、定子绕组和机座等部分组成。三相绕组的六个出线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端引至机座的接线盒中，与接线盒中的六个接线柱相联，根据需要，三相绕组可接成星形或三角形，如图所示。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300" y="3693541"/>
            <a:ext cx="43434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9"/>
          <p:cNvSpPr>
            <a:spLocks noChangeArrowheads="1"/>
          </p:cNvSpPr>
          <p:nvPr>
            <p:custDataLst>
              <p:tags r:id="rId4"/>
            </p:custDataLst>
          </p:nvPr>
        </p:nvSpPr>
        <p:spPr bwMode="auto">
          <a:xfrm>
            <a:off x="1796525" y="5813580"/>
            <a:ext cx="5607685"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tabLst>
                <a:tab pos="790575" algn="l"/>
              </a:tabLst>
            </a:pP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二、  </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定子绕组的联结方式</a:t>
            </a:r>
            <a:endPar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a:p>
            <a:pPr algn="ctr" eaLnBrk="1" hangingPunct="1">
              <a:tabLst>
                <a:tab pos="790575" algn="l"/>
              </a:tabLst>
            </a:pP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a</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）接线端位置（</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b</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）星形联结（</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c</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）三角形联结</a:t>
            </a:r>
            <a:endPar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一、 </a:t>
            </a:r>
            <a:r>
              <a:rPr lang="zh-CN" altLang="en-US" sz="2400" dirty="0">
                <a:latin typeface="黑体" panose="02010609060101010101" pitchFamily="49" charset="-122"/>
                <a:ea typeface="黑体" panose="02010609060101010101" pitchFamily="49" charset="-122"/>
                <a:cs typeface="黑体" panose="02010609060101010101" pitchFamily="49" charset="-122"/>
              </a:rPr>
              <a:t>定子（静止部分）</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242570"/>
            <a:ext cx="9046210" cy="732155"/>
            <a:chOff x="164" y="382"/>
            <a:chExt cx="14246" cy="1153"/>
          </a:xfrm>
        </p:grpSpPr>
        <p:sp>
          <p:nvSpPr>
            <p:cNvPr id="5" name="文本框 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629921" y="1650137"/>
            <a:ext cx="7763052" cy="3230245"/>
          </a:xfrm>
          <a:prstGeom prst="rect">
            <a:avLst/>
          </a:prstGeom>
        </p:spPr>
        <p:txBody>
          <a:bodyPr wrap="square">
            <a:spAutoFit/>
          </a:bodyPr>
          <a:lstStyle/>
          <a:p>
            <a:pPr eaLnBrk="1" hangingPunct="1">
              <a:buFontTx/>
              <a:buNone/>
            </a:pPr>
            <a:r>
              <a:rPr lang="zh-CN" altLang="en-US" sz="36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异步电动机的转子由转子铁心、转子绕组和转轴等部件</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组成</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转子绕组一般采用鼠笼式绕组</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，它是由安放在转子铁心槽内的裸导体和两端的环形瑞环连接而成。</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►如果去掉转子铁心，绕组的形状像一个捕老鼠的笼子，故称为</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鼠笼式转子</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247015" y="974725"/>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二、</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转子（旋转部分）</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242570"/>
            <a:ext cx="9046210" cy="732155"/>
            <a:chOff x="164" y="382"/>
            <a:chExt cx="14246" cy="1153"/>
          </a:xfrm>
        </p:grpSpPr>
        <p:sp>
          <p:nvSpPr>
            <p:cNvPr id="5" name="文本框 4"/>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的构造</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5.xml><?xml version="1.0" encoding="utf-8"?>
<p:tagLst xmlns:p="http://schemas.openxmlformats.org/presentationml/2006/main">
  <p:tag name="KSO_WM_SLIDE_BK_DARK_LIGHT" val="2"/>
  <p:tag name="KSO_WM_SLIDE_BACKGROUND_TYPE" val="general"/>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1.xml><?xml version="1.0" encoding="utf-8"?>
<p:tagLst xmlns:p="http://schemas.openxmlformats.org/presentationml/2006/main">
  <p:tag name="KSO_WM_SLIDE_BK_DARK_LIGHT" val="2"/>
  <p:tag name="KSO_WM_SLIDE_BACKGROUND_TYPE" val="general"/>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7.xml><?xml version="1.0" encoding="utf-8"?>
<p:tagLst xmlns:p="http://schemas.openxmlformats.org/presentationml/2006/main">
  <p:tag name="KSO_WM_SLIDE_BK_DARK_LIGHT" val="2"/>
  <p:tag name="KSO_WM_SLIDE_BACKGROUND_TYPE" val="general"/>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4.xml><?xml version="1.0" encoding="utf-8"?>
<p:tagLst xmlns:p="http://schemas.openxmlformats.org/presentationml/2006/main">
  <p:tag name="KSO_WM_SLIDE_BK_DARK_LIGHT" val="2"/>
  <p:tag name="KSO_WM_SLIDE_BACKGROUND_TYPE" val="general"/>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7.xml><?xml version="1.0" encoding="utf-8"?>
<p:tagLst xmlns:p="http://schemas.openxmlformats.org/presentationml/2006/main">
  <p:tag name="KSO_WM_SLIDE_BK_DARK_LIGHT" val="2"/>
  <p:tag name="KSO_WM_SLIDE_BACKGROUND_TYPE" val="general"/>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SLIDE_BK_DARK_LIGHT" val="2"/>
  <p:tag name="KSO_WM_SLIDE_BACKGROUND_TYPE" val="gener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K_DARK_LIGHT" val="2"/>
  <p:tag name="KSO_WM_SLIDE_BACKGROUND_TYPE" val="general"/>
</p:tagLst>
</file>

<file path=ppt/tags/tag191.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92.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93.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3446</Words>
  <Application>WPS 演示</Application>
  <PresentationFormat>全屏显示(4:3)</PresentationFormat>
  <Paragraphs>350</Paragraphs>
  <Slides>22</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7</vt:i4>
      </vt:variant>
      <vt:variant>
        <vt:lpstr>幻灯片标题</vt:lpstr>
      </vt:variant>
      <vt:variant>
        <vt:i4>22</vt:i4>
      </vt:variant>
    </vt:vector>
  </HeadingPairs>
  <TitlesOfParts>
    <vt:vector size="41" baseType="lpstr">
      <vt:lpstr>Arial</vt:lpstr>
      <vt:lpstr>宋体</vt:lpstr>
      <vt:lpstr>Wingdings</vt:lpstr>
      <vt:lpstr>Calibri</vt:lpstr>
      <vt:lpstr>Arial</vt:lpstr>
      <vt:lpstr>微软雅黑</vt:lpstr>
      <vt:lpstr>黑体</vt:lpstr>
      <vt:lpstr>Adobe 黑体 Std R</vt:lpstr>
      <vt:lpstr>Arial Unicode MS</vt:lpstr>
      <vt:lpstr>Cambria Math</vt:lpstr>
      <vt:lpstr>第一PPT模板网-WWW.1PPT.COM</vt:lpstr>
      <vt:lpstr>Office 主题</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1222</cp:revision>
  <dcterms:created xsi:type="dcterms:W3CDTF">2015-12-14T01:43:00Z</dcterms:created>
  <dcterms:modified xsi:type="dcterms:W3CDTF">2025-09-06T04:57:54Z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88056200D47A4129A1F322763FA3F4B4_13</vt:lpwstr>
  </property>
  <property fmtid="{D5CDD505-2E9C-101B-9397-08002B2CF9AE}" pid="3" name="KSOProductBuildVer">
    <vt:lpwstr>2052-12.1.0.22529</vt:lpwstr>
  </property>
</Properties>
</file>